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0" r:id="rId3"/>
    <p:sldId id="271" r:id="rId4"/>
    <p:sldId id="272" r:id="rId5"/>
    <p:sldId id="258" r:id="rId6"/>
    <p:sldId id="257" r:id="rId7"/>
    <p:sldId id="259" r:id="rId8"/>
    <p:sldId id="260" r:id="rId9"/>
    <p:sldId id="261" r:id="rId10"/>
    <p:sldId id="262" r:id="rId11"/>
    <p:sldId id="268" r:id="rId12"/>
    <p:sldId id="269" r:id="rId13"/>
    <p:sldId id="264" r:id="rId14"/>
    <p:sldId id="265" r:id="rId15"/>
    <p:sldId id="266" r:id="rId16"/>
    <p:sldId id="267" r:id="rId17"/>
    <p:sldId id="263" r:id="rId18"/>
    <p:sldId id="273"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0549D93-D765-459B-A4E8-340CF5A46E8C}" type="datetimeFigureOut">
              <a:rPr lang="en-US" smtClean="0"/>
              <a:t>2/24/2022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310B14F-EC8B-40AC-A79C-77465B5CE511}" type="slidenum">
              <a:rPr lang="en-US" smtClean="0"/>
              <a:t>‹#›</a:t>
            </a:fld>
            <a:endParaRPr lang="en-US"/>
          </a:p>
        </p:txBody>
      </p:sp>
    </p:spTree>
    <p:extLst>
      <p:ext uri="{BB962C8B-B14F-4D97-AF65-F5344CB8AC3E}">
        <p14:creationId xmlns:p14="http://schemas.microsoft.com/office/powerpoint/2010/main" val="2128393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73FA3DB-065C-4B2D-8EA3-0E288F5FF6ED}" type="datetimeFigureOut">
              <a:rPr lang="en-US" smtClean="0"/>
              <a:t>2/24/2022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C6E11A5-E754-4775-B246-A188DA7FF65D}" type="slidenum">
              <a:rPr lang="en-US" smtClean="0"/>
              <a:t>‹#›</a:t>
            </a:fld>
            <a:endParaRPr lang="en-US"/>
          </a:p>
        </p:txBody>
      </p:sp>
    </p:spTree>
    <p:extLst>
      <p:ext uri="{BB962C8B-B14F-4D97-AF65-F5344CB8AC3E}">
        <p14:creationId xmlns:p14="http://schemas.microsoft.com/office/powerpoint/2010/main" val="216714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a:t>
            </a:fld>
            <a:endParaRPr lang="en-US"/>
          </a:p>
        </p:txBody>
      </p:sp>
    </p:spTree>
    <p:extLst>
      <p:ext uri="{BB962C8B-B14F-4D97-AF65-F5344CB8AC3E}">
        <p14:creationId xmlns:p14="http://schemas.microsoft.com/office/powerpoint/2010/main" val="3412234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13</a:t>
            </a:fld>
            <a:endParaRPr lang="en-US"/>
          </a:p>
        </p:txBody>
      </p:sp>
    </p:spTree>
    <p:extLst>
      <p:ext uri="{BB962C8B-B14F-4D97-AF65-F5344CB8AC3E}">
        <p14:creationId xmlns:p14="http://schemas.microsoft.com/office/powerpoint/2010/main" val="4284334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14</a:t>
            </a:fld>
            <a:endParaRPr lang="en-US"/>
          </a:p>
        </p:txBody>
      </p:sp>
    </p:spTree>
    <p:extLst>
      <p:ext uri="{BB962C8B-B14F-4D97-AF65-F5344CB8AC3E}">
        <p14:creationId xmlns:p14="http://schemas.microsoft.com/office/powerpoint/2010/main" val="1683410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15</a:t>
            </a:fld>
            <a:endParaRPr lang="en-US"/>
          </a:p>
        </p:txBody>
      </p:sp>
    </p:spTree>
    <p:extLst>
      <p:ext uri="{BB962C8B-B14F-4D97-AF65-F5344CB8AC3E}">
        <p14:creationId xmlns:p14="http://schemas.microsoft.com/office/powerpoint/2010/main" val="3035745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16</a:t>
            </a:fld>
            <a:endParaRPr lang="en-US"/>
          </a:p>
        </p:txBody>
      </p:sp>
    </p:spTree>
    <p:extLst>
      <p:ext uri="{BB962C8B-B14F-4D97-AF65-F5344CB8AC3E}">
        <p14:creationId xmlns:p14="http://schemas.microsoft.com/office/powerpoint/2010/main" val="3394870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17</a:t>
            </a:fld>
            <a:endParaRPr lang="en-US"/>
          </a:p>
        </p:txBody>
      </p:sp>
    </p:spTree>
    <p:extLst>
      <p:ext uri="{BB962C8B-B14F-4D97-AF65-F5344CB8AC3E}">
        <p14:creationId xmlns:p14="http://schemas.microsoft.com/office/powerpoint/2010/main" val="1291911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5</a:t>
            </a:fld>
            <a:endParaRPr lang="en-US"/>
          </a:p>
        </p:txBody>
      </p:sp>
    </p:spTree>
    <p:extLst>
      <p:ext uri="{BB962C8B-B14F-4D97-AF65-F5344CB8AC3E}">
        <p14:creationId xmlns:p14="http://schemas.microsoft.com/office/powerpoint/2010/main" val="145222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6</a:t>
            </a:fld>
            <a:endParaRPr lang="en-US"/>
          </a:p>
        </p:txBody>
      </p:sp>
    </p:spTree>
    <p:extLst>
      <p:ext uri="{BB962C8B-B14F-4D97-AF65-F5344CB8AC3E}">
        <p14:creationId xmlns:p14="http://schemas.microsoft.com/office/powerpoint/2010/main" val="25361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7</a:t>
            </a:fld>
            <a:endParaRPr lang="en-US"/>
          </a:p>
        </p:txBody>
      </p:sp>
    </p:spTree>
    <p:extLst>
      <p:ext uri="{BB962C8B-B14F-4D97-AF65-F5344CB8AC3E}">
        <p14:creationId xmlns:p14="http://schemas.microsoft.com/office/powerpoint/2010/main" val="196428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8</a:t>
            </a:fld>
            <a:endParaRPr lang="en-US"/>
          </a:p>
        </p:txBody>
      </p:sp>
    </p:spTree>
    <p:extLst>
      <p:ext uri="{BB962C8B-B14F-4D97-AF65-F5344CB8AC3E}">
        <p14:creationId xmlns:p14="http://schemas.microsoft.com/office/powerpoint/2010/main" val="412500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9</a:t>
            </a:fld>
            <a:endParaRPr lang="en-US"/>
          </a:p>
        </p:txBody>
      </p:sp>
    </p:spTree>
    <p:extLst>
      <p:ext uri="{BB962C8B-B14F-4D97-AF65-F5344CB8AC3E}">
        <p14:creationId xmlns:p14="http://schemas.microsoft.com/office/powerpoint/2010/main" val="62824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10</a:t>
            </a:fld>
            <a:endParaRPr lang="en-US"/>
          </a:p>
        </p:txBody>
      </p:sp>
    </p:spTree>
    <p:extLst>
      <p:ext uri="{BB962C8B-B14F-4D97-AF65-F5344CB8AC3E}">
        <p14:creationId xmlns:p14="http://schemas.microsoft.com/office/powerpoint/2010/main" val="515049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11</a:t>
            </a:fld>
            <a:endParaRPr lang="en-US"/>
          </a:p>
        </p:txBody>
      </p:sp>
    </p:spTree>
    <p:extLst>
      <p:ext uri="{BB962C8B-B14F-4D97-AF65-F5344CB8AC3E}">
        <p14:creationId xmlns:p14="http://schemas.microsoft.com/office/powerpoint/2010/main" val="3648401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11A5-E754-4775-B246-A188DA7FF65D}" type="slidenum">
              <a:rPr lang="en-US" smtClean="0"/>
              <a:t>12</a:t>
            </a:fld>
            <a:endParaRPr lang="en-US"/>
          </a:p>
        </p:txBody>
      </p:sp>
    </p:spTree>
    <p:extLst>
      <p:ext uri="{BB962C8B-B14F-4D97-AF65-F5344CB8AC3E}">
        <p14:creationId xmlns:p14="http://schemas.microsoft.com/office/powerpoint/2010/main" val="206474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2B61DA7-81B2-4076-8DA7-D598A190867B}" type="datetimeFigureOut">
              <a:rPr lang="en-US" smtClean="0"/>
              <a:t>2/24/2022</a:t>
            </a:fld>
            <a:endParaRPr lang="en-US"/>
          </a:p>
        </p:txBody>
      </p:sp>
      <p:sp>
        <p:nvSpPr>
          <p:cNvPr id="8" name="Slide Number Placeholder 7"/>
          <p:cNvSpPr>
            <a:spLocks noGrp="1"/>
          </p:cNvSpPr>
          <p:nvPr>
            <p:ph type="sldNum" sz="quarter" idx="11"/>
          </p:nvPr>
        </p:nvSpPr>
        <p:spPr/>
        <p:txBody>
          <a:bodyPr/>
          <a:lstStyle/>
          <a:p>
            <a:fld id="{6C888193-9AB7-4DFF-829D-489CCF2478B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B61DA7-81B2-4076-8DA7-D598A190867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B61DA7-81B2-4076-8DA7-D598A190867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61DA7-81B2-4076-8DA7-D598A190867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B61DA7-81B2-4076-8DA7-D598A190867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88193-9AB7-4DFF-829D-489CCF2478BF}"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61DA7-81B2-4076-8DA7-D598A190867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88193-9AB7-4DFF-829D-489CCF2478BF}"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2B61DA7-81B2-4076-8DA7-D598A190867B}"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88193-9AB7-4DFF-829D-489CCF2478BF}"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B61DA7-81B2-4076-8DA7-D598A190867B}"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61DA7-81B2-4076-8DA7-D598A190867B}"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B61DA7-81B2-4076-8DA7-D598A190867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B61DA7-81B2-4076-8DA7-D598A190867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88193-9AB7-4DFF-829D-489CCF2478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2B61DA7-81B2-4076-8DA7-D598A190867B}" type="datetimeFigureOut">
              <a:rPr lang="en-US" smtClean="0"/>
              <a:t>2/24/2022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C888193-9AB7-4DFF-829D-489CCF2478BF}"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reate.kahoot.it/share/special-education-true-false/88e7fc34-7d67-4438-8394-00645164dc4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800"/>
          </a:xfrm>
        </p:spPr>
        <p:txBody>
          <a:bodyPr/>
          <a:lstStyle/>
          <a:p>
            <a:r>
              <a:rPr lang="en-US" sz="6000" dirty="0"/>
              <a:t>Special Education 101</a:t>
            </a:r>
          </a:p>
        </p:txBody>
      </p:sp>
      <p:pic>
        <p:nvPicPr>
          <p:cNvPr id="1026" name="Picture 2" descr="C:\Users\zabrina.cannady\AppData\Local\Microsoft\Windows\Temporary Internet Files\Content.IE5\31LVB0B1\leaders_inspi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057400"/>
            <a:ext cx="47244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15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Semantics…</a:t>
            </a:r>
          </a:p>
        </p:txBody>
      </p:sp>
      <p:sp>
        <p:nvSpPr>
          <p:cNvPr id="3" name="Content Placeholder 2"/>
          <p:cNvSpPr>
            <a:spLocks noGrp="1"/>
          </p:cNvSpPr>
          <p:nvPr>
            <p:ph idx="1"/>
          </p:nvPr>
        </p:nvSpPr>
        <p:spPr/>
        <p:txBody>
          <a:bodyPr>
            <a:normAutofit/>
          </a:bodyPr>
          <a:lstStyle/>
          <a:p>
            <a:r>
              <a:rPr lang="en-US" b="1" dirty="0"/>
              <a:t>Collaboration</a:t>
            </a:r>
            <a:r>
              <a:rPr lang="en-US" dirty="0"/>
              <a:t>-Special Education teacher 50% of the class</a:t>
            </a:r>
          </a:p>
          <a:p>
            <a:r>
              <a:rPr lang="en-US" b="1" dirty="0"/>
              <a:t>Co-Teaching</a:t>
            </a:r>
            <a:r>
              <a:rPr lang="en-US" dirty="0"/>
              <a:t>-Special Education teacher provides bell to bell specialized instruction </a:t>
            </a:r>
          </a:p>
          <a:p>
            <a:r>
              <a:rPr lang="en-US" b="1" dirty="0"/>
              <a:t>Small Group- </a:t>
            </a:r>
            <a:r>
              <a:rPr lang="en-US" dirty="0"/>
              <a:t>Separate Special Education class</a:t>
            </a:r>
          </a:p>
          <a:p>
            <a:r>
              <a:rPr lang="en-US" b="1" dirty="0"/>
              <a:t>Resource/Interrelated</a:t>
            </a:r>
            <a:r>
              <a:rPr lang="en-US" dirty="0"/>
              <a:t>-Any Special Education student who receives 15 segments or less of special education services</a:t>
            </a:r>
          </a:p>
          <a:p>
            <a:r>
              <a:rPr lang="en-US" b="1" dirty="0"/>
              <a:t>Self-contained</a:t>
            </a:r>
            <a:r>
              <a:rPr lang="en-US" dirty="0"/>
              <a:t>-Any Special Education student who receives 20 segments of more</a:t>
            </a:r>
          </a:p>
          <a:p>
            <a:endParaRPr lang="en-US" dirty="0"/>
          </a:p>
        </p:txBody>
      </p:sp>
      <p:pic>
        <p:nvPicPr>
          <p:cNvPr id="5122" name="Picture 2" descr="C:\Users\zabrina.cannady\AppData\Local\Microsoft\Windows\Temporary Internet Files\Content.IE5\WKYFJQJN\3330505188_9eae7c483b_b[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5163443"/>
            <a:ext cx="2734178" cy="1529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6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Supports </a:t>
            </a:r>
          </a:p>
        </p:txBody>
      </p:sp>
      <p:sp>
        <p:nvSpPr>
          <p:cNvPr id="3" name="Content Placeholder 2"/>
          <p:cNvSpPr>
            <a:spLocks noGrp="1"/>
          </p:cNvSpPr>
          <p:nvPr>
            <p:ph idx="1"/>
          </p:nvPr>
        </p:nvSpPr>
        <p:spPr/>
        <p:txBody>
          <a:bodyPr/>
          <a:lstStyle/>
          <a:p>
            <a:pPr marL="0" indent="0">
              <a:buNone/>
            </a:pPr>
            <a:r>
              <a:rPr lang="en-US" dirty="0"/>
              <a:t>Student supports consist of accommodations for instruction and testing, supplemental aids and services, and/or supports for district personnel. These may be provided to assist students in advancing toward attaining annual goals, in being involved and making progress in the general curriculum, and/or in being educated and participating with other</a:t>
            </a:r>
          </a:p>
          <a:p>
            <a:pPr marL="0" indent="0">
              <a:buNone/>
            </a:pPr>
            <a:r>
              <a:rPr lang="en-US" dirty="0"/>
              <a:t>nondisabled students.</a:t>
            </a:r>
          </a:p>
        </p:txBody>
      </p:sp>
      <p:pic>
        <p:nvPicPr>
          <p:cNvPr id="10242" name="Picture 2" descr="C:\Users\zabrina.cannady\AppData\Local\Microsoft\Windows\Temporary Internet Files\Content.IE5\T4OPIUFD\605092,1295431122,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535424"/>
            <a:ext cx="2895600" cy="2258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850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Accommodations versus Modifications </a:t>
            </a:r>
          </a:p>
        </p:txBody>
      </p:sp>
      <p:sp>
        <p:nvSpPr>
          <p:cNvPr id="3" name="Content Placeholder 2"/>
          <p:cNvSpPr>
            <a:spLocks noGrp="1"/>
          </p:cNvSpPr>
          <p:nvPr>
            <p:ph idx="1"/>
          </p:nvPr>
        </p:nvSpPr>
        <p:spPr/>
        <p:txBody>
          <a:bodyPr/>
          <a:lstStyle/>
          <a:p>
            <a:r>
              <a:rPr lang="en-US" dirty="0"/>
              <a:t>Accommodations do not change the construct intended to be measured by the assessment or the meaning of the resulting scores. </a:t>
            </a:r>
          </a:p>
          <a:p>
            <a:r>
              <a:rPr lang="en-US" dirty="0"/>
              <a:t>Accommodations are designed to provide equity, not advantage. </a:t>
            </a:r>
          </a:p>
          <a:p>
            <a:r>
              <a:rPr lang="en-US" dirty="0"/>
              <a:t>Modifications are significant alterations to the curriculum standards.</a:t>
            </a:r>
          </a:p>
          <a:p>
            <a:r>
              <a:rPr lang="en-US" dirty="0"/>
              <a:t>Modifications are typically made for students who are completing an Access curriculum.  </a:t>
            </a:r>
          </a:p>
          <a:p>
            <a:endParaRPr lang="en-US" dirty="0"/>
          </a:p>
        </p:txBody>
      </p:sp>
      <p:pic>
        <p:nvPicPr>
          <p:cNvPr id="11266" name="Picture 2" descr="C:\Users\zabrina.cannady\AppData\Local\Microsoft\Windows\Temporary Internet Files\Content.IE5\IXNV6NI3\coteaching[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246918"/>
            <a:ext cx="2209800" cy="1329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21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a:t>
            </a:r>
          </a:p>
        </p:txBody>
      </p:sp>
      <p:sp>
        <p:nvSpPr>
          <p:cNvPr id="3" name="Content Placeholder 2"/>
          <p:cNvSpPr>
            <a:spLocks noGrp="1"/>
          </p:cNvSpPr>
          <p:nvPr>
            <p:ph idx="1"/>
          </p:nvPr>
        </p:nvSpPr>
        <p:spPr/>
        <p:txBody>
          <a:bodyPr>
            <a:normAutofit/>
          </a:bodyPr>
          <a:lstStyle/>
          <a:p>
            <a:pPr algn="ctr"/>
            <a:r>
              <a:rPr lang="en-US" b="1" dirty="0"/>
              <a:t>“If a child doesn’t know how to read, </a:t>
            </a:r>
          </a:p>
          <a:p>
            <a:pPr algn="ctr"/>
            <a:r>
              <a:rPr lang="en-US" b="1" i="1" dirty="0"/>
              <a:t>we </a:t>
            </a:r>
            <a:r>
              <a:rPr lang="en-US" b="1" i="1" dirty="0">
                <a:solidFill>
                  <a:schemeClr val="accent1">
                    <a:lumMod val="75000"/>
                  </a:schemeClr>
                </a:solidFill>
              </a:rPr>
              <a:t>teach</a:t>
            </a:r>
            <a:r>
              <a:rPr lang="en-US" b="1" i="1" dirty="0"/>
              <a:t>.”</a:t>
            </a:r>
          </a:p>
          <a:p>
            <a:pPr algn="ctr"/>
            <a:r>
              <a:rPr lang="en-US" b="1" dirty="0"/>
              <a:t>“If a child doesn’t know how to swim, </a:t>
            </a:r>
          </a:p>
          <a:p>
            <a:pPr algn="ctr"/>
            <a:r>
              <a:rPr lang="en-US" b="1" i="1" dirty="0"/>
              <a:t>we </a:t>
            </a:r>
            <a:r>
              <a:rPr lang="en-US" b="1" i="1" dirty="0">
                <a:solidFill>
                  <a:schemeClr val="accent1">
                    <a:lumMod val="75000"/>
                  </a:schemeClr>
                </a:solidFill>
              </a:rPr>
              <a:t>teach</a:t>
            </a:r>
            <a:r>
              <a:rPr lang="en-US" b="1" i="1" dirty="0"/>
              <a:t>.”</a:t>
            </a:r>
          </a:p>
          <a:p>
            <a:pPr algn="ctr"/>
            <a:r>
              <a:rPr lang="en-US" b="1" dirty="0"/>
              <a:t>“If a child doesn’t know how to multiply, </a:t>
            </a:r>
          </a:p>
          <a:p>
            <a:pPr algn="ctr"/>
            <a:r>
              <a:rPr lang="en-US" b="1" i="1" dirty="0"/>
              <a:t>we </a:t>
            </a:r>
            <a:r>
              <a:rPr lang="en-US" b="1" i="1" dirty="0">
                <a:solidFill>
                  <a:schemeClr val="accent1">
                    <a:lumMod val="75000"/>
                  </a:schemeClr>
                </a:solidFill>
              </a:rPr>
              <a:t>teach</a:t>
            </a:r>
            <a:r>
              <a:rPr lang="en-US" b="1" i="1" dirty="0"/>
              <a:t>.”</a:t>
            </a:r>
          </a:p>
          <a:p>
            <a:pPr algn="ctr"/>
            <a:r>
              <a:rPr lang="en-US" b="1" dirty="0"/>
              <a:t>“If a child doesn’t know how to drive, </a:t>
            </a:r>
          </a:p>
          <a:p>
            <a:pPr algn="ctr"/>
            <a:r>
              <a:rPr lang="en-US" b="1" i="1" dirty="0"/>
              <a:t>we </a:t>
            </a:r>
            <a:r>
              <a:rPr lang="en-US" b="1" i="1" dirty="0">
                <a:solidFill>
                  <a:schemeClr val="accent1">
                    <a:lumMod val="75000"/>
                  </a:schemeClr>
                </a:solidFill>
              </a:rPr>
              <a:t>teach</a:t>
            </a:r>
            <a:r>
              <a:rPr lang="en-US" b="1" i="1" dirty="0"/>
              <a:t>.”</a:t>
            </a:r>
          </a:p>
          <a:p>
            <a:endParaRPr lang="en-US" dirty="0"/>
          </a:p>
        </p:txBody>
      </p:sp>
      <p:pic>
        <p:nvPicPr>
          <p:cNvPr id="6146" name="Picture 2" descr="C:\Users\zabrina.cannady\AppData\Local\Microsoft\Windows\Temporary Internet Files\Content.IE5\ET52DZ7B\discipline-possitiv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09191"/>
            <a:ext cx="2521906" cy="196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525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2057400"/>
            <a:ext cx="7239000" cy="2431435"/>
          </a:xfrm>
          <a:prstGeom prst="rect">
            <a:avLst/>
          </a:prstGeom>
        </p:spPr>
        <p:txBody>
          <a:bodyPr wrap="square">
            <a:spAutoFit/>
          </a:bodyPr>
          <a:lstStyle/>
          <a:p>
            <a:pPr algn="ctr"/>
            <a:r>
              <a:rPr lang="en-US" sz="2800" b="1" dirty="0"/>
              <a:t>“If a child doesn’t know how to behave, </a:t>
            </a:r>
            <a:r>
              <a:rPr lang="en-US" sz="2800" b="1" i="1" dirty="0"/>
              <a:t>we…</a:t>
            </a:r>
            <a:r>
              <a:rPr lang="en-US" sz="2800" b="1" i="1" dirty="0">
                <a:solidFill>
                  <a:schemeClr val="accent1">
                    <a:lumMod val="75000"/>
                  </a:schemeClr>
                </a:solidFill>
              </a:rPr>
              <a:t>TEACH</a:t>
            </a:r>
            <a:r>
              <a:rPr lang="en-US" sz="2800" b="1" i="1" dirty="0"/>
              <a:t>? or…</a:t>
            </a:r>
            <a:r>
              <a:rPr lang="en-US" sz="2800" b="1" i="1" dirty="0">
                <a:solidFill>
                  <a:schemeClr val="accent1">
                    <a:lumMod val="75000"/>
                  </a:schemeClr>
                </a:solidFill>
              </a:rPr>
              <a:t>PUNISH</a:t>
            </a:r>
            <a:r>
              <a:rPr lang="en-US" sz="2800" b="1" i="1" dirty="0"/>
              <a:t>?”</a:t>
            </a:r>
          </a:p>
          <a:p>
            <a:endParaRPr lang="en-US" sz="2800" b="1" i="1" dirty="0"/>
          </a:p>
          <a:p>
            <a:pPr algn="ctr"/>
            <a:r>
              <a:rPr lang="en-US" sz="2800" b="1" dirty="0">
                <a:solidFill>
                  <a:schemeClr val="accent1">
                    <a:lumMod val="75000"/>
                  </a:schemeClr>
                </a:solidFill>
              </a:rPr>
              <a:t>“Why can’t we finish the last sentence as automatically as we do the others?”</a:t>
            </a:r>
          </a:p>
          <a:p>
            <a:pPr algn="r"/>
            <a:r>
              <a:rPr lang="en-US" sz="1200" b="1" dirty="0"/>
              <a:t>(</a:t>
            </a:r>
            <a:r>
              <a:rPr lang="en-US" sz="1200" b="1" dirty="0" err="1"/>
              <a:t>Herner</a:t>
            </a:r>
            <a:r>
              <a:rPr lang="en-US" sz="1200" b="1" dirty="0"/>
              <a:t>, 1998)</a:t>
            </a:r>
            <a:endParaRPr lang="en-US" sz="1200" dirty="0"/>
          </a:p>
        </p:txBody>
      </p:sp>
      <p:sp>
        <p:nvSpPr>
          <p:cNvPr id="3" name="Slide Number Placeholder 2"/>
          <p:cNvSpPr>
            <a:spLocks noGrp="1"/>
          </p:cNvSpPr>
          <p:nvPr>
            <p:ph type="sldNum" sz="quarter" idx="12"/>
          </p:nvPr>
        </p:nvSpPr>
        <p:spPr/>
        <p:txBody>
          <a:bodyPr/>
          <a:lstStyle/>
          <a:p>
            <a:fld id="{8A49A5C0-475A-48E7-8C45-124C3047640E}" type="slidenum">
              <a:rPr lang="en-US" smtClean="0"/>
              <a:pPr/>
              <a:t>14</a:t>
            </a:fld>
            <a:endParaRPr lang="en-US"/>
          </a:p>
        </p:txBody>
      </p:sp>
      <p:sp>
        <p:nvSpPr>
          <p:cNvPr id="2" name="TextBox 1"/>
          <p:cNvSpPr txBox="1"/>
          <p:nvPr/>
        </p:nvSpPr>
        <p:spPr>
          <a:xfrm>
            <a:off x="1752600" y="762000"/>
            <a:ext cx="5486400" cy="369332"/>
          </a:xfrm>
          <a:prstGeom prst="rect">
            <a:avLst/>
          </a:prstGeom>
          <a:noFill/>
        </p:spPr>
        <p:txBody>
          <a:bodyPr wrap="square" rtlCol="0">
            <a:spAutoFit/>
          </a:bodyPr>
          <a:lstStyle/>
          <a:p>
            <a:endParaRPr lang="en-US" dirty="0"/>
          </a:p>
        </p:txBody>
      </p:sp>
      <p:sp>
        <p:nvSpPr>
          <p:cNvPr id="4" name="TextBox 3"/>
          <p:cNvSpPr txBox="1"/>
          <p:nvPr/>
        </p:nvSpPr>
        <p:spPr>
          <a:xfrm>
            <a:off x="2514600" y="838200"/>
            <a:ext cx="4038600" cy="646331"/>
          </a:xfrm>
          <a:prstGeom prst="rect">
            <a:avLst/>
          </a:prstGeom>
          <a:noFill/>
        </p:spPr>
        <p:txBody>
          <a:bodyPr wrap="square" rtlCol="0">
            <a:spAutoFit/>
          </a:bodyPr>
          <a:lstStyle/>
          <a:p>
            <a:pPr algn="ctr"/>
            <a:r>
              <a:rPr lang="en-US" sz="3600" dirty="0"/>
              <a:t>Discipline…</a:t>
            </a:r>
          </a:p>
        </p:txBody>
      </p:sp>
      <p:pic>
        <p:nvPicPr>
          <p:cNvPr id="7170" name="Picture 2" descr="C:\Users\zabrina.cannady\AppData\Local\Microsoft\Windows\Temporary Internet Files\Content.IE5\WKYFJQJN\disciplin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4085"/>
            <a:ext cx="1790700" cy="210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088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MDR Hearing </a:t>
            </a:r>
          </a:p>
        </p:txBody>
      </p:sp>
      <p:sp>
        <p:nvSpPr>
          <p:cNvPr id="3" name="Content Placeholder 2"/>
          <p:cNvSpPr>
            <a:spLocks noGrp="1"/>
          </p:cNvSpPr>
          <p:nvPr>
            <p:ph idx="1"/>
          </p:nvPr>
        </p:nvSpPr>
        <p:spPr/>
        <p:txBody>
          <a:bodyPr>
            <a:normAutofit/>
          </a:bodyPr>
          <a:lstStyle/>
          <a:p>
            <a:r>
              <a:rPr lang="en-US" dirty="0"/>
              <a:t>The IEP team considers the following:</a:t>
            </a:r>
          </a:p>
          <a:p>
            <a:pPr lvl="1"/>
            <a:r>
              <a:rPr lang="en-US" dirty="0"/>
              <a:t>Was the IEP adequately implemented?</a:t>
            </a:r>
          </a:p>
          <a:p>
            <a:pPr lvl="2"/>
            <a:r>
              <a:rPr lang="en-US" dirty="0"/>
              <a:t>Determine if the infraction is subject to disciplinary action, and does data/documentation show that the child's IEP and placement were appropriate and the special education services, supplementary aids and services, and behavior intervention strategies were provided consistent with the child's IEP and placement.</a:t>
            </a:r>
          </a:p>
          <a:p>
            <a:pPr lvl="1"/>
            <a:r>
              <a:rPr lang="en-US" dirty="0"/>
              <a:t>Was the child able to understand the consequences of their actions?</a:t>
            </a:r>
          </a:p>
          <a:p>
            <a:pPr lvl="2"/>
            <a:r>
              <a:rPr lang="en-US" dirty="0"/>
              <a:t>Determine if the child's disability impaired their ability to understand the impact and consequences of the behavior subject to disciplinary action.</a:t>
            </a:r>
          </a:p>
          <a:p>
            <a:pPr lvl="1"/>
            <a:r>
              <a:rPr lang="en-US" dirty="0"/>
              <a:t>Did the child’s disability impair their behavior?</a:t>
            </a:r>
          </a:p>
          <a:p>
            <a:pPr lvl="2"/>
            <a:r>
              <a:rPr lang="en-US" dirty="0"/>
              <a:t>Determine if the child's disability impaired their ability to control the behavior subject to disciplinary action.</a:t>
            </a:r>
          </a:p>
          <a:p>
            <a:endParaRPr lang="en-US" dirty="0"/>
          </a:p>
        </p:txBody>
      </p:sp>
      <p:pic>
        <p:nvPicPr>
          <p:cNvPr id="8194" name="Picture 2" descr="C:\Users\zabrina.cannady\AppData\Local\Microsoft\Windows\Temporary Internet Files\Content.IE5\E74XGD22\untitled6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199" y="5342464"/>
            <a:ext cx="2971801" cy="1408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181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p:txBody>
          <a:bodyPr>
            <a:normAutofit/>
          </a:bodyPr>
          <a:lstStyle/>
          <a:p>
            <a:pPr marL="0" indent="0">
              <a:buNone/>
            </a:pPr>
            <a:r>
              <a:rPr lang="en-US" dirty="0"/>
              <a:t>Confidentiality is one of the rights afforded to parents in the Parent Rights document</a:t>
            </a:r>
          </a:p>
          <a:p>
            <a:pPr marL="0" indent="0">
              <a:buNone/>
            </a:pPr>
            <a:r>
              <a:rPr lang="en-US" dirty="0"/>
              <a:t>(procedural safeguards). Confidentiality of educational records is a basic right shared by all</a:t>
            </a:r>
          </a:p>
          <a:p>
            <a:pPr marL="0" indent="0">
              <a:buNone/>
            </a:pPr>
            <a:r>
              <a:rPr lang="en-US" dirty="0"/>
              <a:t>children in public schools and their parents. These fundamental rights are described in the</a:t>
            </a:r>
          </a:p>
          <a:p>
            <a:pPr marL="0" indent="0">
              <a:buNone/>
            </a:pPr>
            <a:r>
              <a:rPr lang="en-US" dirty="0"/>
              <a:t>Family Educational Rights and Privacy Act (FERPA) of 1974, which applies to all students, not</a:t>
            </a:r>
          </a:p>
          <a:p>
            <a:pPr marL="0" indent="0">
              <a:buNone/>
            </a:pPr>
            <a:r>
              <a:rPr lang="en-US" dirty="0"/>
              <a:t>just those with disabilities.</a:t>
            </a:r>
          </a:p>
        </p:txBody>
      </p:sp>
      <p:pic>
        <p:nvPicPr>
          <p:cNvPr id="9218" name="Picture 2" descr="C:\Users\zabrina.cannady\AppData\Local\Microsoft\Windows\Temporary Internet Files\Content.IE5\T4OPIUFD\shh!_smiley_face[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10231"/>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264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50" y="1047750"/>
            <a:ext cx="6667500" cy="4762500"/>
          </a:xfrm>
          <a:prstGeom prst="rect">
            <a:avLst/>
          </a:prstGeom>
        </p:spPr>
      </p:pic>
    </p:spTree>
    <p:extLst>
      <p:ext uri="{BB962C8B-B14F-4D97-AF65-F5344CB8AC3E}">
        <p14:creationId xmlns:p14="http://schemas.microsoft.com/office/powerpoint/2010/main" val="3375990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play a game!</a:t>
            </a:r>
          </a:p>
        </p:txBody>
      </p:sp>
      <p:sp>
        <p:nvSpPr>
          <p:cNvPr id="3" name="Content Placeholder 2"/>
          <p:cNvSpPr>
            <a:spLocks noGrp="1"/>
          </p:cNvSpPr>
          <p:nvPr>
            <p:ph idx="1"/>
          </p:nvPr>
        </p:nvSpPr>
        <p:spPr/>
        <p:txBody>
          <a:bodyPr/>
          <a:lstStyle/>
          <a:p>
            <a:r>
              <a:rPr lang="en-US" dirty="0">
                <a:hlinkClick r:id="rId2"/>
              </a:rPr>
              <a:t>https://create.kahoot.it/share/special-education-true-false/88e7fc34-7d67-4438-8394-00645164dc42</a:t>
            </a:r>
            <a:endParaRPr lang="en-US" dirty="0"/>
          </a:p>
          <a:p>
            <a:endParaRPr lang="en-US" dirty="0"/>
          </a:p>
        </p:txBody>
      </p:sp>
    </p:spTree>
    <p:extLst>
      <p:ext uri="{BB962C8B-B14F-4D97-AF65-F5344CB8AC3E}">
        <p14:creationId xmlns:p14="http://schemas.microsoft.com/office/powerpoint/2010/main" val="179680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Why do Principals need to know about Special Education?</a:t>
            </a:r>
          </a:p>
        </p:txBody>
      </p:sp>
      <p:sp>
        <p:nvSpPr>
          <p:cNvPr id="3" name="Content Placeholder 2"/>
          <p:cNvSpPr>
            <a:spLocks noGrp="1"/>
          </p:cNvSpPr>
          <p:nvPr>
            <p:ph idx="1"/>
          </p:nvPr>
        </p:nvSpPr>
        <p:spPr/>
        <p:txBody>
          <a:bodyPr/>
          <a:lstStyle/>
          <a:p>
            <a:r>
              <a:rPr lang="en-US" dirty="0"/>
              <a:t>The Principal is responsible for the education of all children in the building.</a:t>
            </a:r>
          </a:p>
          <a:p>
            <a:r>
              <a:rPr lang="en-US" dirty="0"/>
              <a:t>The Principal needs to check on staff to make sure they are implementing services.</a:t>
            </a:r>
          </a:p>
          <a:p>
            <a:r>
              <a:rPr lang="en-US" dirty="0"/>
              <a:t>The Principal leads the efforts for data collection.</a:t>
            </a:r>
          </a:p>
          <a:p>
            <a:r>
              <a:rPr lang="en-US" dirty="0"/>
              <a:t>The Principal needs to know students and be ready to talk about their needs and services. </a:t>
            </a:r>
          </a:p>
          <a:p>
            <a:r>
              <a:rPr lang="en-US" dirty="0"/>
              <a:t>The Principal needs to know how to prevent discipline problems. </a:t>
            </a:r>
          </a:p>
        </p:txBody>
      </p:sp>
    </p:spTree>
    <p:extLst>
      <p:ext uri="{BB962C8B-B14F-4D97-AF65-F5344CB8AC3E}">
        <p14:creationId xmlns:p14="http://schemas.microsoft.com/office/powerpoint/2010/main" val="162522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How can a Principal be an advocate for the special education program? </a:t>
            </a:r>
          </a:p>
        </p:txBody>
      </p:sp>
      <p:sp>
        <p:nvSpPr>
          <p:cNvPr id="3" name="Content Placeholder 2"/>
          <p:cNvSpPr>
            <a:spLocks noGrp="1"/>
          </p:cNvSpPr>
          <p:nvPr>
            <p:ph idx="1"/>
          </p:nvPr>
        </p:nvSpPr>
        <p:spPr/>
        <p:txBody>
          <a:bodyPr>
            <a:normAutofit/>
          </a:bodyPr>
          <a:lstStyle/>
          <a:p>
            <a:r>
              <a:rPr lang="en-US" sz="2800" dirty="0"/>
              <a:t>Have a mission, vision, and belief statement for your staff. </a:t>
            </a:r>
          </a:p>
          <a:p>
            <a:r>
              <a:rPr lang="en-US" sz="2800" dirty="0"/>
              <a:t>Provide resources to staff.</a:t>
            </a:r>
          </a:p>
          <a:p>
            <a:r>
              <a:rPr lang="en-US" sz="2800" dirty="0"/>
              <a:t>Include a representative group of parents and teachers in activities and committees.</a:t>
            </a:r>
          </a:p>
          <a:p>
            <a:r>
              <a:rPr lang="en-US" sz="2800" dirty="0"/>
              <a:t>Never say “never”, never say “always”, and never say “we don’t do that here.”</a:t>
            </a:r>
          </a:p>
          <a:p>
            <a:r>
              <a:rPr lang="en-US" sz="2800" dirty="0"/>
              <a:t>Be mindful of scheduling needs.</a:t>
            </a:r>
          </a:p>
        </p:txBody>
      </p:sp>
    </p:spTree>
    <p:extLst>
      <p:ext uri="{BB962C8B-B14F-4D97-AF65-F5344CB8AC3E}">
        <p14:creationId xmlns:p14="http://schemas.microsoft.com/office/powerpoint/2010/main" val="39926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a:t>
            </a:r>
          </a:p>
        </p:txBody>
      </p:sp>
      <p:sp>
        <p:nvSpPr>
          <p:cNvPr id="3" name="Content Placeholder 2"/>
          <p:cNvSpPr>
            <a:spLocks noGrp="1"/>
          </p:cNvSpPr>
          <p:nvPr>
            <p:ph idx="1"/>
          </p:nvPr>
        </p:nvSpPr>
        <p:spPr/>
        <p:txBody>
          <a:bodyPr/>
          <a:lstStyle/>
          <a:p>
            <a:r>
              <a:rPr lang="en-US" dirty="0"/>
              <a:t>How do you integrate students with disabilities in the general curriculum?</a:t>
            </a:r>
          </a:p>
          <a:p>
            <a:r>
              <a:rPr lang="en-US" dirty="0"/>
              <a:t>Describe your system of classroom management.</a:t>
            </a:r>
          </a:p>
          <a:p>
            <a:r>
              <a:rPr lang="en-US" dirty="0"/>
              <a:t>How do establish roles and responsibilities with a para professional? </a:t>
            </a:r>
          </a:p>
          <a:p>
            <a:r>
              <a:rPr lang="en-US" dirty="0"/>
              <a:t>If paired with a general education teacher, how would you go about the process of establishing a working relationship with that person? </a:t>
            </a:r>
          </a:p>
          <a:p>
            <a:r>
              <a:rPr lang="en-US" dirty="0"/>
              <a:t>What kind of accommodations have you sued with students to help them successfully meet standards?</a:t>
            </a:r>
          </a:p>
          <a:p>
            <a:endParaRPr lang="en-US" dirty="0"/>
          </a:p>
        </p:txBody>
      </p:sp>
    </p:spTree>
    <p:extLst>
      <p:ext uri="{BB962C8B-B14F-4D97-AF65-F5344CB8AC3E}">
        <p14:creationId xmlns:p14="http://schemas.microsoft.com/office/powerpoint/2010/main" val="296660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ctr"/>
            <a:r>
              <a:rPr lang="en-US" sz="4000" dirty="0"/>
              <a:t>Free and Appropriate Public Education…FAPE</a:t>
            </a:r>
          </a:p>
        </p:txBody>
      </p:sp>
      <p:pic>
        <p:nvPicPr>
          <p:cNvPr id="8196" name="Picture 4" descr="MCj01047520000[1]"/>
          <p:cNvPicPr>
            <a:picLocks noGrp="1" noChangeAspect="1" noChangeArrowheads="1"/>
          </p:cNvPicPr>
          <p:nvPr>
            <p:ph idx="1"/>
          </p:nvPr>
        </p:nvPicPr>
        <p:blipFill>
          <a:blip r:embed="rId3" cstate="print"/>
          <a:stretch>
            <a:fillRect/>
          </a:stretch>
        </p:blipFill>
        <p:spPr>
          <a:xfrm>
            <a:off x="7162800" y="4953000"/>
            <a:ext cx="1748333" cy="1818742"/>
          </a:xfrm>
          <a:noFill/>
          <a:ln/>
        </p:spPr>
      </p:pic>
      <p:sp>
        <p:nvSpPr>
          <p:cNvPr id="2" name="TextBox 1"/>
          <p:cNvSpPr txBox="1"/>
          <p:nvPr/>
        </p:nvSpPr>
        <p:spPr>
          <a:xfrm>
            <a:off x="1295400" y="1828800"/>
            <a:ext cx="6934200" cy="369332"/>
          </a:xfrm>
          <a:prstGeom prst="rect">
            <a:avLst/>
          </a:prstGeom>
          <a:noFill/>
        </p:spPr>
        <p:txBody>
          <a:bodyPr wrap="square" rtlCol="0">
            <a:spAutoFit/>
          </a:bodyPr>
          <a:lstStyle/>
          <a:p>
            <a:endParaRPr lang="en-US" dirty="0"/>
          </a:p>
        </p:txBody>
      </p:sp>
      <p:sp>
        <p:nvSpPr>
          <p:cNvPr id="6" name="TextBox 5"/>
          <p:cNvSpPr txBox="1"/>
          <p:nvPr/>
        </p:nvSpPr>
        <p:spPr>
          <a:xfrm>
            <a:off x="1066800" y="1905000"/>
            <a:ext cx="6934200" cy="3248197"/>
          </a:xfrm>
          <a:prstGeom prst="rect">
            <a:avLst/>
          </a:prstGeom>
          <a:noFill/>
        </p:spPr>
        <p:txBody>
          <a:bodyPr wrap="square" rtlCol="0">
            <a:spAutoFit/>
          </a:bodyPr>
          <a:lstStyle/>
          <a:p>
            <a:pPr marL="365760" lvl="0" indent="-256032">
              <a:lnSpc>
                <a:spcPct val="90000"/>
              </a:lnSpc>
              <a:spcBef>
                <a:spcPts val="400"/>
              </a:spcBef>
              <a:buClr>
                <a:srgbClr val="2DA2BF"/>
              </a:buClr>
              <a:buSzPct val="68000"/>
              <a:buFont typeface="Wingdings 3"/>
              <a:buChar char=""/>
            </a:pPr>
            <a:r>
              <a:rPr lang="en-US" sz="2700" dirty="0">
                <a:solidFill>
                  <a:prstClr val="black"/>
                </a:solidFill>
                <a:latin typeface="Lucida Sans Unicode"/>
              </a:rPr>
              <a:t>Public education at no cost to parent</a:t>
            </a:r>
          </a:p>
          <a:p>
            <a:pPr marL="365760" lvl="0" indent="-256032">
              <a:lnSpc>
                <a:spcPct val="90000"/>
              </a:lnSpc>
              <a:spcBef>
                <a:spcPts val="400"/>
              </a:spcBef>
              <a:buClr>
                <a:srgbClr val="2DA2BF"/>
              </a:buClr>
              <a:buSzPct val="68000"/>
              <a:buFont typeface="Wingdings 3"/>
              <a:buChar char=""/>
            </a:pPr>
            <a:r>
              <a:rPr lang="en-US" sz="2700" dirty="0">
                <a:solidFill>
                  <a:prstClr val="black"/>
                </a:solidFill>
                <a:latin typeface="Lucida Sans Unicode"/>
              </a:rPr>
              <a:t>Ages three through twenty-one</a:t>
            </a:r>
          </a:p>
          <a:p>
            <a:pPr marL="365760" lvl="0" indent="-256032">
              <a:lnSpc>
                <a:spcPct val="90000"/>
              </a:lnSpc>
              <a:spcBef>
                <a:spcPts val="400"/>
              </a:spcBef>
              <a:buClr>
                <a:srgbClr val="2DA2BF"/>
              </a:buClr>
              <a:buSzPct val="68000"/>
              <a:buFont typeface="Wingdings 3"/>
              <a:buChar char=""/>
            </a:pPr>
            <a:r>
              <a:rPr lang="en-US" sz="2700" dirty="0">
                <a:solidFill>
                  <a:prstClr val="black"/>
                </a:solidFill>
                <a:latin typeface="Lucida Sans Unicode"/>
              </a:rPr>
              <a:t>FAPE entitlement begins by 3</a:t>
            </a:r>
            <a:r>
              <a:rPr lang="en-US" sz="2700" baseline="30000" dirty="0">
                <a:solidFill>
                  <a:prstClr val="black"/>
                </a:solidFill>
                <a:latin typeface="Lucida Sans Unicode"/>
              </a:rPr>
              <a:t>rd</a:t>
            </a:r>
            <a:r>
              <a:rPr lang="en-US" sz="2700" dirty="0">
                <a:solidFill>
                  <a:prstClr val="black"/>
                </a:solidFill>
                <a:latin typeface="Lucida Sans Unicode"/>
              </a:rPr>
              <a:t> birthday</a:t>
            </a:r>
          </a:p>
          <a:p>
            <a:pPr marL="365760" lvl="0" indent="-256032">
              <a:lnSpc>
                <a:spcPct val="90000"/>
              </a:lnSpc>
              <a:spcBef>
                <a:spcPts val="400"/>
              </a:spcBef>
              <a:buClr>
                <a:srgbClr val="2DA2BF"/>
              </a:buClr>
              <a:buSzPct val="68000"/>
              <a:buFont typeface="Wingdings 3"/>
              <a:buChar char=""/>
            </a:pPr>
            <a:r>
              <a:rPr lang="en-US" sz="2700" dirty="0">
                <a:solidFill>
                  <a:prstClr val="black"/>
                </a:solidFill>
                <a:latin typeface="Lucida Sans Unicode"/>
              </a:rPr>
              <a:t>Children who have graduated from high school but who have not received a regular high school diploma </a:t>
            </a:r>
          </a:p>
        </p:txBody>
      </p:sp>
    </p:spTree>
    <p:extLst>
      <p:ext uri="{BB962C8B-B14F-4D97-AF65-F5344CB8AC3E}">
        <p14:creationId xmlns:p14="http://schemas.microsoft.com/office/powerpoint/2010/main" val="65952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57586" cy="838200"/>
          </a:xfrm>
        </p:spPr>
        <p:txBody>
          <a:bodyPr/>
          <a:lstStyle/>
          <a:p>
            <a:r>
              <a:rPr lang="en-US" dirty="0">
                <a:solidFill>
                  <a:schemeClr val="tx1"/>
                </a:solidFill>
              </a:rPr>
              <a:t>Section </a:t>
            </a:r>
            <a:r>
              <a:rPr lang="en-US" sz="4400" dirty="0">
                <a:solidFill>
                  <a:schemeClr val="tx1"/>
                </a:solidFill>
              </a:rPr>
              <a:t>504</a:t>
            </a:r>
          </a:p>
        </p:txBody>
      </p:sp>
      <p:sp>
        <p:nvSpPr>
          <p:cNvPr id="3" name="Content Placeholder 2"/>
          <p:cNvSpPr>
            <a:spLocks noGrp="1"/>
          </p:cNvSpPr>
          <p:nvPr>
            <p:ph idx="1"/>
          </p:nvPr>
        </p:nvSpPr>
        <p:spPr>
          <a:xfrm>
            <a:off x="504547" y="838200"/>
            <a:ext cx="8229600" cy="1752600"/>
          </a:xfrm>
        </p:spPr>
        <p:txBody>
          <a:bodyPr>
            <a:normAutofit lnSpcReduction="10000"/>
          </a:bodyPr>
          <a:lstStyle/>
          <a:p>
            <a:r>
              <a:rPr lang="en-US" sz="2000" dirty="0"/>
              <a:t>Section 504 was enacted to "level the playing field" - to eliminate impediments to full participation by persons with disabilities. In legal terms, the statute was intended to prevent intentional or unintentional discrimination against persons with disabilities, persons who are believed to have disabilities, or family members of persons with disabilities.</a:t>
            </a:r>
            <a:endParaRPr lang="en-US" sz="2000" b="1" dirty="0"/>
          </a:p>
          <a:p>
            <a:endParaRPr lang="en-US" sz="2000" dirty="0"/>
          </a:p>
        </p:txBody>
      </p:sp>
      <p:sp>
        <p:nvSpPr>
          <p:cNvPr id="4" name="TextBox 3"/>
          <p:cNvSpPr txBox="1"/>
          <p:nvPr/>
        </p:nvSpPr>
        <p:spPr>
          <a:xfrm>
            <a:off x="530440" y="3093106"/>
            <a:ext cx="8229600"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j-lt"/>
              </a:rPr>
              <a:t>to ensure that all children with disabilities have available to them a “free appropriate public education” that emphasizes special education and related services designed to meet their unique needs and prepare them for further education, employment, and independent living;</a:t>
            </a:r>
          </a:p>
          <a:p>
            <a:pPr marL="285750" indent="-285750">
              <a:buFont typeface="Arial" panose="020B0604020202020204" pitchFamily="34" charset="0"/>
              <a:buChar char="•"/>
            </a:pPr>
            <a:r>
              <a:rPr lang="en-US" sz="2000" dirty="0">
                <a:latin typeface="+mj-lt"/>
              </a:rPr>
              <a:t>to ensure that the rights of children with disabilities and their parents are protected;</a:t>
            </a:r>
          </a:p>
          <a:p>
            <a:pPr marL="285750" indent="-285750">
              <a:buFont typeface="Arial" panose="020B0604020202020204" pitchFamily="34" charset="0"/>
              <a:buChar char="•"/>
            </a:pPr>
            <a:r>
              <a:rPr lang="en-US" sz="2000" dirty="0">
                <a:latin typeface="+mj-lt"/>
              </a:rPr>
              <a:t>to help States, localities, educational service agencies, and Federal agencies provide for the education of all children with disabilities; and</a:t>
            </a:r>
          </a:p>
          <a:p>
            <a:pPr marL="285750" indent="-285750">
              <a:buFont typeface="Arial" panose="020B0604020202020204" pitchFamily="34" charset="0"/>
              <a:buChar char="•"/>
            </a:pPr>
            <a:r>
              <a:rPr lang="en-US" sz="2000" dirty="0">
                <a:latin typeface="+mj-lt"/>
              </a:rPr>
              <a:t>to assess and ensure the effectiveness of efforts to educate children with disabilities. </a:t>
            </a:r>
          </a:p>
        </p:txBody>
      </p:sp>
      <p:sp>
        <p:nvSpPr>
          <p:cNvPr id="6" name="TextBox 5"/>
          <p:cNvSpPr txBox="1"/>
          <p:nvPr/>
        </p:nvSpPr>
        <p:spPr>
          <a:xfrm>
            <a:off x="523042" y="2438400"/>
            <a:ext cx="8021715"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rPr>
              <a:t>Versus IDEA</a:t>
            </a:r>
            <a:r>
              <a:rPr lang="en-US" sz="4400" dirty="0"/>
              <a:t> </a:t>
            </a:r>
          </a:p>
        </p:txBody>
      </p:sp>
    </p:spTree>
    <p:extLst>
      <p:ext uri="{BB962C8B-B14F-4D97-AF65-F5344CB8AC3E}">
        <p14:creationId xmlns:p14="http://schemas.microsoft.com/office/powerpoint/2010/main" val="298732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an LEA? </a:t>
            </a:r>
          </a:p>
        </p:txBody>
      </p:sp>
      <p:sp>
        <p:nvSpPr>
          <p:cNvPr id="3" name="Content Placeholder 2"/>
          <p:cNvSpPr>
            <a:spLocks noGrp="1"/>
          </p:cNvSpPr>
          <p:nvPr>
            <p:ph idx="1"/>
          </p:nvPr>
        </p:nvSpPr>
        <p:spPr/>
        <p:txBody>
          <a:bodyPr/>
          <a:lstStyle/>
          <a:p>
            <a:r>
              <a:rPr lang="en-US" dirty="0"/>
              <a:t>Someone who is qualified to provide or supervise special education</a:t>
            </a:r>
          </a:p>
          <a:p>
            <a:r>
              <a:rPr lang="en-US" dirty="0"/>
              <a:t>Someone who is knowledgeable of the general curriculum</a:t>
            </a:r>
          </a:p>
          <a:p>
            <a:r>
              <a:rPr lang="en-US" dirty="0"/>
              <a:t>Someone who is knowledgeable of the LEA’s resources </a:t>
            </a:r>
          </a:p>
          <a:p>
            <a:endParaRPr lang="en-US" dirty="0"/>
          </a:p>
        </p:txBody>
      </p:sp>
      <p:pic>
        <p:nvPicPr>
          <p:cNvPr id="2050" name="Picture 2" descr="C:\Users\zabrina.cannady\AppData\Local\Microsoft\Windows\Temporary Internet Files\Content.IE5\WKYFJQJN\icon_43498-300x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88694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2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600200"/>
          </a:xfrm>
        </p:spPr>
        <p:txBody>
          <a:bodyPr>
            <a:normAutofit/>
          </a:bodyPr>
          <a:lstStyle/>
          <a:p>
            <a:r>
              <a:rPr lang="en-US" dirty="0"/>
              <a:t>Role of the General Education Teacher </a:t>
            </a:r>
          </a:p>
        </p:txBody>
      </p:sp>
      <p:sp>
        <p:nvSpPr>
          <p:cNvPr id="3" name="Content Placeholder 2"/>
          <p:cNvSpPr>
            <a:spLocks noGrp="1"/>
          </p:cNvSpPr>
          <p:nvPr>
            <p:ph idx="1"/>
          </p:nvPr>
        </p:nvSpPr>
        <p:spPr>
          <a:xfrm>
            <a:off x="609600" y="2133600"/>
            <a:ext cx="8229600" cy="4525963"/>
          </a:xfrm>
        </p:spPr>
        <p:txBody>
          <a:bodyPr/>
          <a:lstStyle/>
          <a:p>
            <a:pPr>
              <a:lnSpc>
                <a:spcPct val="80000"/>
              </a:lnSpc>
            </a:pPr>
            <a:r>
              <a:rPr lang="en-US" sz="3200" dirty="0"/>
              <a:t>Participate to the extent appropriate in the development of the IEP, including the determination of: </a:t>
            </a:r>
          </a:p>
          <a:p>
            <a:pPr lvl="1">
              <a:lnSpc>
                <a:spcPct val="80000"/>
              </a:lnSpc>
            </a:pPr>
            <a:r>
              <a:rPr lang="en-US" sz="2800" dirty="0"/>
              <a:t>Positive behavioral interventions and supports and other strategies</a:t>
            </a:r>
          </a:p>
          <a:p>
            <a:pPr lvl="1">
              <a:lnSpc>
                <a:spcPct val="80000"/>
              </a:lnSpc>
            </a:pPr>
            <a:r>
              <a:rPr lang="en-US" sz="2800" dirty="0"/>
              <a:t>Supplementary aids and services, accommodations</a:t>
            </a:r>
          </a:p>
          <a:p>
            <a:pPr lvl="1">
              <a:lnSpc>
                <a:spcPct val="80000"/>
              </a:lnSpc>
            </a:pPr>
            <a:endParaRPr lang="en-US" sz="2800" dirty="0"/>
          </a:p>
          <a:p>
            <a:pPr lvl="1">
              <a:lnSpc>
                <a:spcPct val="80000"/>
              </a:lnSpc>
              <a:buFontTx/>
              <a:buNone/>
            </a:pPr>
            <a:r>
              <a:rPr lang="en-US" sz="2800" dirty="0"/>
              <a:t>***Really needs to be a content area teacher! </a:t>
            </a:r>
          </a:p>
          <a:p>
            <a:endParaRPr lang="en-US" dirty="0"/>
          </a:p>
        </p:txBody>
      </p:sp>
      <p:pic>
        <p:nvPicPr>
          <p:cNvPr id="3074" name="Picture 2" descr="C:\Users\zabrina.cannady\AppData\Local\Microsoft\Windows\Temporary Internet Files\Content.IE5\WKYFJQJN\director2[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6200"/>
            <a:ext cx="1432560"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94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Special Education look like?</a:t>
            </a:r>
          </a:p>
        </p:txBody>
      </p:sp>
      <p:sp>
        <p:nvSpPr>
          <p:cNvPr id="3" name="Content Placeholder 2"/>
          <p:cNvSpPr>
            <a:spLocks noGrp="1"/>
          </p:cNvSpPr>
          <p:nvPr>
            <p:ph idx="1"/>
          </p:nvPr>
        </p:nvSpPr>
        <p:spPr/>
        <p:txBody>
          <a:bodyPr/>
          <a:lstStyle/>
          <a:p>
            <a:r>
              <a:rPr lang="en-US" dirty="0"/>
              <a:t>General Education</a:t>
            </a:r>
          </a:p>
          <a:p>
            <a:r>
              <a:rPr lang="en-US" dirty="0"/>
              <a:t>General Education with additional support 	(paraprofessional, interpreter, job coach)</a:t>
            </a:r>
          </a:p>
          <a:p>
            <a:r>
              <a:rPr lang="en-US" dirty="0"/>
              <a:t>General Education with direct services			Consultative						Collaborative</a:t>
            </a:r>
          </a:p>
          <a:p>
            <a:pPr marL="0" indent="0">
              <a:buNone/>
            </a:pPr>
            <a:r>
              <a:rPr lang="en-US" dirty="0"/>
              <a:t>	Co-teaching</a:t>
            </a:r>
          </a:p>
          <a:p>
            <a:r>
              <a:rPr lang="en-US" dirty="0"/>
              <a:t>Small Group </a:t>
            </a:r>
          </a:p>
        </p:txBody>
      </p:sp>
      <p:pic>
        <p:nvPicPr>
          <p:cNvPr id="4099" name="Picture 3" descr="C:\Users\zabrina.cannady\AppData\Local\Microsoft\Windows\Temporary Internet Files\Content.IE5\IXNV6NI3\specialkid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7329" y="3429000"/>
            <a:ext cx="386366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518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367</TotalTime>
  <Words>1032</Words>
  <Application>Microsoft Office PowerPoint</Application>
  <PresentationFormat>On-screen Show (4:3)</PresentationFormat>
  <Paragraphs>107</Paragraphs>
  <Slides>18</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Courier New</vt:lpstr>
      <vt:lpstr>Lucida Sans Unicode</vt:lpstr>
      <vt:lpstr>Palatino Linotype</vt:lpstr>
      <vt:lpstr>Wingdings 3</vt:lpstr>
      <vt:lpstr>Executive</vt:lpstr>
      <vt:lpstr>Special Education 101</vt:lpstr>
      <vt:lpstr>Why do Principals need to know about Special Education?</vt:lpstr>
      <vt:lpstr>How can a Principal be an advocate for the special education program? </vt:lpstr>
      <vt:lpstr>Hiring</vt:lpstr>
      <vt:lpstr>Free and Appropriate Public Education…FAPE</vt:lpstr>
      <vt:lpstr>Section 504</vt:lpstr>
      <vt:lpstr>Who is an LEA? </vt:lpstr>
      <vt:lpstr>Role of the General Education Teacher </vt:lpstr>
      <vt:lpstr>What does Special Education look like?</vt:lpstr>
      <vt:lpstr>The Semantics…</vt:lpstr>
      <vt:lpstr>Student Supports </vt:lpstr>
      <vt:lpstr>Accommodations versus Modifications </vt:lpstr>
      <vt:lpstr>Discipline</vt:lpstr>
      <vt:lpstr>PowerPoint Presentation</vt:lpstr>
      <vt:lpstr>MDR Hearing </vt:lpstr>
      <vt:lpstr>Confidentiality</vt:lpstr>
      <vt:lpstr>…</vt:lpstr>
      <vt:lpstr>Let’s play a game!</vt:lpstr>
    </vt:vector>
  </TitlesOfParts>
  <Company>Houston County 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Leadership in Student Services</dc:title>
  <dc:creator>Cannady, Zabrina U.</dc:creator>
  <cp:lastModifiedBy>Cindy Flesher</cp:lastModifiedBy>
  <cp:revision>19</cp:revision>
  <cp:lastPrinted>2015-03-24T20:08:30Z</cp:lastPrinted>
  <dcterms:created xsi:type="dcterms:W3CDTF">2015-03-24T18:27:20Z</dcterms:created>
  <dcterms:modified xsi:type="dcterms:W3CDTF">2022-02-24T19:20:25Z</dcterms:modified>
</cp:coreProperties>
</file>